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5" r:id="rId9"/>
    <p:sldId id="266" r:id="rId10"/>
    <p:sldId id="267" r:id="rId11"/>
    <p:sldId id="269" r:id="rId12"/>
    <p:sldId id="268" r:id="rId13"/>
    <p:sldId id="271" r:id="rId14"/>
    <p:sldId id="270" r:id="rId15"/>
    <p:sldId id="273" r:id="rId16"/>
    <p:sldId id="289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6" r:id="rId28"/>
    <p:sldId id="287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CC7F-2A4D-4CD7-BEC2-3131BF402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77458D-61BF-40DC-AC0A-C2356EEE4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A3198-F6DA-4BF5-A994-522EFDCC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14109-A5D0-4D9E-8C3A-AA0E00B5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74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49326-3272-4034-84AD-1696B7C8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797C7-06CC-420B-97EA-0D700024A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D639-6503-4B04-A100-3029F515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8005-1C77-488D-940D-06B66516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3DD5C-6D46-43E1-8B50-09221F0DF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48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08C6CA-369F-4F65-B98B-8679E8E05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97F45-BF6C-42E6-910E-BCFFAB886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3552-8867-40AE-96E2-E909EF7F5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0B846-4A80-49F1-9EE0-8E13E49E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45E2-0EC6-47FD-A133-0B14DE04E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65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72DC-2788-4C4B-8196-B89C10EC8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AB11F-7085-42DD-8D73-56830A665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CE926-05E6-4F86-AAAB-DC496327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7FEC7-F8F0-4D23-B033-7580319C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6A2C9-0750-43D2-818F-45A8D677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05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04737-9BE4-45C9-97F2-97F4616C5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7FC86-A56F-493D-8BA4-BF38703C5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32D45-B44A-4CBD-83B1-19883F5CF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5457D-2A7F-4F8D-A1E1-946533953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FCFD3-E863-4874-813F-2177CEB4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109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E28E-458C-48B0-81D0-EEADE66D6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AEE2A-BF8A-443D-93A5-78B033D85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628044-03D1-482C-BF4F-855D44C02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B6B63-3EBE-4AD3-BE96-A74EBC291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7A8F8-2FA5-4B83-BABE-D0E15FAA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26AEC-F1B2-45BB-915E-8DCD89CE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206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E3C42-4431-4EAC-B7A1-98C4092A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4A736-78B4-4291-86EB-0CE8BE712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BB380-9088-4C3F-B0CC-60E1661B2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DDE31-823C-40A7-BAF0-F598F2009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C8AF9-E582-4E0D-BD8F-D1C5852C7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63AE8E-BF60-45F4-8DCD-E5DA95E36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5D183-1C76-4831-AAEE-D4860BEA5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63FC8-E066-42B2-8ED6-E040B988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88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C8182-BE80-475F-B70C-87876D7D5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6C602-F26B-4741-9649-738021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6E92C-1AD8-4377-A4AE-E02A23714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8B1AB-5C45-4206-9898-4CBE136E2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3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975ADF-1563-45BB-95F4-0ECA192F9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C73A9-2E0B-4E7E-8F74-EC44564DB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7136B-D6CC-4BB1-B66C-5A085957A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6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F684F-EAF1-44D7-B960-98D15F5F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5BDF0-1B17-467F-A992-D6F8235DE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8868F-DF1F-45DE-AAC6-A732C008DC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4D21C-73E8-410E-862F-3C633633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ABD3C-8B79-4872-9A83-A4EC0D9AC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FE489-3022-4C4D-8B1D-8FE0E75D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398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EEF2-194B-421E-B5F0-194467B10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4F4FD6-6D11-49E4-BB37-2EA962F38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228CD-51DA-4543-8CF3-E12ADA340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806FB-D754-4C04-A4E1-CD3ACA28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1206B-A1A9-4387-A48C-87448DD12282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3E0B8-9638-45C0-9C01-3869170D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4AA06-E676-4A71-B6A5-629EC8799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03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14249-6681-47C5-82CF-6F2E51938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1AB27-9640-469F-B72C-30B2C8B5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C51C2-8967-48E5-ABD7-3A655F5021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1206B-A1A9-4387-A48C-87448DD12282}" type="datetimeFigureOut">
              <a:rPr lang="en-GB" smtClean="0"/>
              <a:t>21/08/2019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02AD9-8EFC-4F05-BCA4-75FBAB92A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8CB0A-363C-4DF0-815A-F03FCD71E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C5B14-C74F-42B9-A8F1-A43AF1F70CA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3453BF6-A78C-48F9-861E-251543440334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University of St Andrews, Aug 2019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81D22-E28E-47E9-AFDD-E8D503D33CB7}"/>
              </a:ext>
            </a:extLst>
          </p:cNvPr>
          <p:cNvSpPr/>
          <p:nvPr userDrawn="1"/>
        </p:nvSpPr>
        <p:spPr>
          <a:xfrm>
            <a:off x="1" y="0"/>
            <a:ext cx="381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7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ensus.ukdataservice.ac.uk/get-data/boundary-data.aspx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aps.cdrc.ac.uk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ps.cdrc.ac.u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geoportal.statistics.gov.uk/search?q=National%20Statistics%20Postcode%20Looku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blalex.carto.com/builder/4beddbf7-bcee-454a-a941-00d3120dc779/embed" TargetMode="External"/><Relationship Id="rId2" Type="http://schemas.openxmlformats.org/officeDocument/2006/relationships/hyperlink" Target="https://carto.com/signu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lalex.carto.com/builder/7a8651b3-f407-4aa4-85a7-205d05565ec1/emb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1v4eri" TargetMode="External"/><Relationship Id="rId2" Type="http://schemas.openxmlformats.org/officeDocument/2006/relationships/hyperlink" Target="https://arcg.is/viabr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hyperlink" Target="http://leafletj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lalexiou/HDR-UK_Webmapping_in_R/blob/master/HDRUK_Practical_Webmapping.Rmd" TargetMode="External"/><Relationship Id="rId4" Type="http://schemas.openxmlformats.org/officeDocument/2006/relationships/hyperlink" Target="https://rpubs.com/dblalex/521112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alexiou/HDR-UK_Webmapping_in_R/blob/master/HDR%E2%80%93UK_Summer_School_Aug2019.pptx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ordnancesurvey.co.uk/opendatadownload/product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igimap.edina.ac.uk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openstreetmap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geoportal.statistics.gov.uk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22296-D699-4122-801C-B92065D00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58987"/>
          </a:xfrm>
        </p:spPr>
        <p:txBody>
          <a:bodyPr>
            <a:normAutofit fontScale="90000"/>
          </a:bodyPr>
          <a:lstStyle/>
          <a:p>
            <a:pPr algn="l"/>
            <a:r>
              <a:rPr lang="en-GB" sz="3200" dirty="0"/>
              <a:t>HDR – UK Summer School</a:t>
            </a:r>
            <a:br>
              <a:rPr lang="en-GB" sz="3200" dirty="0"/>
            </a:br>
            <a:br>
              <a:rPr lang="en-GB" sz="3200" dirty="0"/>
            </a:br>
            <a:r>
              <a:rPr lang="en-GB" sz="2700" i="1" dirty="0"/>
              <a:t>Discussion Meetings</a:t>
            </a:r>
            <a:br>
              <a:rPr lang="en-GB" sz="3200" dirty="0"/>
            </a:br>
            <a:br>
              <a:rPr lang="en-GB" sz="3200" dirty="0"/>
            </a:br>
            <a:r>
              <a:rPr lang="en-GB" sz="3200" b="1" dirty="0"/>
              <a:t>Introduction to Spatial Data Sources and Web Mapping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BB4A5-F3EA-47C4-B48C-D32A8343D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03487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/>
              <a:t>Alexandros Alexiou</a:t>
            </a:r>
          </a:p>
          <a:p>
            <a:pPr algn="l"/>
            <a:endParaRPr lang="en-GB" sz="1900" dirty="0"/>
          </a:p>
          <a:p>
            <a:pPr algn="l"/>
            <a:r>
              <a:rPr lang="en-GB" sz="1800" dirty="0"/>
              <a:t>Research Associate </a:t>
            </a:r>
          </a:p>
          <a:p>
            <a:pPr algn="l"/>
            <a:r>
              <a:rPr lang="en-GB" sz="1800" dirty="0"/>
              <a:t>Department of Public Health and Policy</a:t>
            </a:r>
          </a:p>
          <a:p>
            <a:pPr algn="l"/>
            <a:r>
              <a:rPr lang="en-GB" sz="1800" dirty="0"/>
              <a:t>Institute of Population Health Sciences</a:t>
            </a:r>
          </a:p>
          <a:p>
            <a:pPr algn="l"/>
            <a:r>
              <a:rPr lang="en-GB" sz="1800" dirty="0"/>
              <a:t>University of Liverpool</a:t>
            </a:r>
          </a:p>
          <a:p>
            <a:pPr algn="l"/>
            <a:r>
              <a:rPr lang="en-GB" sz="1800" dirty="0"/>
              <a:t>a.alexiou@liverpool.ac.uk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319ED1B-EC3C-4225-983F-A687A803A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5781" y="6105524"/>
            <a:ext cx="2080437" cy="53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400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  <a:p>
            <a:pPr marL="0" indent="0">
              <a:buNone/>
            </a:pPr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EB276A-596D-4F9A-A94A-034260CD3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67" y="853440"/>
            <a:ext cx="7596319" cy="545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99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000" dirty="0"/>
              <a:t>UK Data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651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Census Boundaries, quick and easy download, customisable</a:t>
            </a:r>
          </a:p>
          <a:p>
            <a:r>
              <a:rPr lang="en-GB" sz="1800" dirty="0"/>
              <a:t>Postcode look-ups</a:t>
            </a:r>
          </a:p>
          <a:p>
            <a:r>
              <a:rPr lang="en-GB" sz="1800" dirty="0"/>
              <a:t>Various other data</a:t>
            </a:r>
          </a:p>
          <a:p>
            <a:r>
              <a:rPr lang="en-GB" sz="1800" dirty="0">
                <a:hlinkClick r:id="rId2"/>
              </a:rPr>
              <a:t>https://census.ukdataservice.ac.uk/get-data/boundary-data.aspx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E74F9-1A9F-4930-80B8-F90CFA98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1179"/>
            <a:ext cx="5535898" cy="63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1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2937550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can be viewed on a web platform</a:t>
            </a:r>
          </a:p>
          <a:p>
            <a:r>
              <a:rPr lang="en-GB" sz="1800" dirty="0">
                <a:hlinkClick r:id="rId2"/>
              </a:rPr>
              <a:t>https://maps.cdrc.ac.uk</a:t>
            </a:r>
            <a:r>
              <a:rPr lang="en-GB" sz="18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FDD1A-82E6-4E76-A5D8-F21D72AAA7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0" t="-2" r="-2060" b="4"/>
          <a:stretch/>
        </p:blipFill>
        <p:spPr>
          <a:xfrm>
            <a:off x="3695194" y="897937"/>
            <a:ext cx="8361680" cy="50621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40179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D232-AC62-4A54-9E58-57AB4E10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CDRC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2B783-1B46-4D36-B29B-D5A1B3AB0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029934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Various spatial data</a:t>
            </a:r>
          </a:p>
          <a:p>
            <a:r>
              <a:rPr lang="en-GB" sz="1800" dirty="0"/>
              <a:t>Some are open, but many are secure / safeguarded</a:t>
            </a:r>
          </a:p>
          <a:p>
            <a:r>
              <a:rPr lang="en-GB" sz="1800" dirty="0"/>
              <a:t>Collection of “new” spatial products, like AHAH index</a:t>
            </a:r>
          </a:p>
          <a:p>
            <a:r>
              <a:rPr lang="en-GB" sz="1800" dirty="0"/>
              <a:t>Open data can be viewed on a web platform</a:t>
            </a:r>
          </a:p>
          <a:p>
            <a:r>
              <a:rPr lang="en-GB" sz="1800" dirty="0">
                <a:hlinkClick r:id="rId2"/>
              </a:rPr>
              <a:t>https://maps.cdrc.ac.uk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2EA758-94DE-4E4E-867B-CEDAC36136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" r="21676" b="-2"/>
          <a:stretch/>
        </p:blipFill>
        <p:spPr>
          <a:xfrm>
            <a:off x="3806456" y="640082"/>
            <a:ext cx="7745881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69555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Creating indirect spatial data through data linkage of area variables to corresponding spatial units, such as: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3921197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9438EF1-EEA4-44CA-A275-B1BA422FD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03" y="0"/>
            <a:ext cx="9725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50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32FDE-1B32-4610-8683-19F19916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0000F-3359-47ED-9D18-C9632C12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Creating indirect spatial data through data linkage of area variables to corresponding spatial units, such as:</a:t>
            </a:r>
          </a:p>
          <a:p>
            <a:r>
              <a:rPr lang="en-GB" dirty="0"/>
              <a:t>Administrative data</a:t>
            </a:r>
          </a:p>
          <a:p>
            <a:r>
              <a:rPr lang="en-GB" dirty="0"/>
              <a:t>NHS digital </a:t>
            </a:r>
          </a:p>
          <a:p>
            <a:pPr lvl="1"/>
            <a:r>
              <a:rPr lang="en-GB" dirty="0"/>
              <a:t>Usually postcodes (e.g. GPs, A&amp;E etc)</a:t>
            </a:r>
          </a:p>
          <a:p>
            <a:pPr lvl="1"/>
            <a:r>
              <a:rPr lang="en-GB" dirty="0"/>
              <a:t>Census Geography</a:t>
            </a:r>
          </a:p>
          <a:p>
            <a:pPr lvl="1"/>
            <a:r>
              <a:rPr lang="en-GB" dirty="0"/>
              <a:t>NHS Geography</a:t>
            </a:r>
          </a:p>
          <a:p>
            <a:r>
              <a:rPr lang="en-GB" dirty="0"/>
              <a:t>Other Authorities, organizations etc.</a:t>
            </a:r>
          </a:p>
        </p:txBody>
      </p:sp>
    </p:spTree>
    <p:extLst>
      <p:ext uri="{BB962C8B-B14F-4D97-AF65-F5344CB8AC3E}">
        <p14:creationId xmlns:p14="http://schemas.microsoft.com/office/powerpoint/2010/main" val="2964967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National Statistics Postcode Lookup (NSPL)</a:t>
            </a:r>
          </a:p>
          <a:p>
            <a:pPr lvl="1"/>
            <a:r>
              <a:rPr lang="en-GB" dirty="0"/>
              <a:t>Use the NSPL for producing statistics.</a:t>
            </a:r>
          </a:p>
          <a:p>
            <a:pPr lvl="1"/>
            <a:r>
              <a:rPr lang="en-GB" dirty="0">
                <a:hlinkClick r:id="rId2"/>
              </a:rPr>
              <a:t>http://geoportal.statistics.gov.uk/search?q=National%20Statistics%20Postcode%20Lookup</a:t>
            </a:r>
            <a:r>
              <a:rPr lang="en-GB" dirty="0"/>
              <a:t> </a:t>
            </a:r>
          </a:p>
          <a:p>
            <a:r>
              <a:rPr lang="en-GB" dirty="0"/>
              <a:t>ONS Postcode Directory</a:t>
            </a:r>
          </a:p>
          <a:p>
            <a:pPr lvl="1"/>
            <a:r>
              <a:rPr lang="en-GB" dirty="0"/>
              <a:t>Use the ONSPD for more exact allocation of postcodes, for example for operational or administrative applications, but not for statistical applications.</a:t>
            </a:r>
          </a:p>
          <a:p>
            <a:pPr lvl="1"/>
            <a:endParaRPr lang="en-GB" dirty="0"/>
          </a:p>
          <a:p>
            <a:r>
              <a:rPr lang="en-GB" dirty="0"/>
              <a:t>Use NSPL:</a:t>
            </a:r>
          </a:p>
          <a:p>
            <a:pPr lvl="1"/>
            <a:r>
              <a:rPr lang="en-GB" dirty="0"/>
              <a:t>UK coverage</a:t>
            </a:r>
          </a:p>
          <a:p>
            <a:pPr lvl="1"/>
            <a:r>
              <a:rPr lang="en-GB" dirty="0"/>
              <a:t>Updated every 3 months</a:t>
            </a:r>
          </a:p>
          <a:p>
            <a:pPr lvl="1"/>
            <a:r>
              <a:rPr lang="en-GB" dirty="0"/>
              <a:t>Links to higher geography</a:t>
            </a:r>
          </a:p>
          <a:p>
            <a:pPr lvl="1"/>
            <a:r>
              <a:rPr lang="en-GB" dirty="0"/>
              <a:t>Links to many other variables such as :</a:t>
            </a:r>
          </a:p>
        </p:txBody>
      </p:sp>
    </p:spTree>
    <p:extLst>
      <p:ext uri="{BB962C8B-B14F-4D97-AF65-F5344CB8AC3E}">
        <p14:creationId xmlns:p14="http://schemas.microsoft.com/office/powerpoint/2010/main" val="806864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NSPL &amp; ONSPD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r>
              <a:rPr lang="en-GB" b="1" dirty="0" err="1"/>
              <a:t>pcd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/>
              <a:t>pcd2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 0AA" "AB1  0AB" "AB1  0AD" "AB1  0AE" ...</a:t>
            </a:r>
          </a:p>
          <a:p>
            <a:r>
              <a:rPr lang="en-GB" b="1" dirty="0" err="1"/>
              <a:t>pcds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"AB1 0AA" "AB1 0AB" "AB1 0AD" "AB1 0AE" ...</a:t>
            </a:r>
          </a:p>
          <a:p>
            <a:r>
              <a:rPr lang="en-GB" b="1" dirty="0" err="1"/>
              <a:t>dointr</a:t>
            </a:r>
            <a:r>
              <a:rPr lang="en-GB" dirty="0"/>
              <a:t>  : int  198001 198001 198001 199402 199012 199012 198001 198001 198001 198001 ...</a:t>
            </a:r>
          </a:p>
          <a:p>
            <a:r>
              <a:rPr lang="en-GB" b="1" dirty="0" err="1"/>
              <a:t>doterm</a:t>
            </a:r>
            <a:r>
              <a:rPr lang="en-GB" dirty="0"/>
              <a:t>  : int  199606 199606 199606 199606 199207 199207 199606 199606 199606 199606 ...</a:t>
            </a:r>
          </a:p>
          <a:p>
            <a:r>
              <a:rPr lang="en-GB" b="1" dirty="0" err="1"/>
              <a:t>usertype</a:t>
            </a:r>
            <a:r>
              <a:rPr lang="en-GB" dirty="0"/>
              <a:t>: int  0 0 0 0 1 1 0 0 1 0 ...</a:t>
            </a:r>
          </a:p>
          <a:p>
            <a:r>
              <a:rPr lang="en-GB" b="1" dirty="0"/>
              <a:t>oseast1m</a:t>
            </a:r>
            <a:r>
              <a:rPr lang="en-GB" dirty="0"/>
              <a:t>: int  385386 385177 385053 384600 384460 383890 384779 384669 385225 385208 ...</a:t>
            </a:r>
          </a:p>
          <a:p>
            <a:r>
              <a:rPr lang="en-GB" b="1" dirty="0"/>
              <a:t>osnrth1m</a:t>
            </a:r>
            <a:r>
              <a:rPr lang="en-GB" dirty="0"/>
              <a:t>: int  801193 801314 801092 799300 800660 800710 800921 801228 800757 800834 ...</a:t>
            </a:r>
          </a:p>
          <a:p>
            <a:r>
              <a:rPr lang="en-GB" b="1" dirty="0" err="1"/>
              <a:t>osgrdind</a:t>
            </a:r>
            <a:r>
              <a:rPr lang="en-GB" dirty="0"/>
              <a:t>: int  1 1 1 8 8 8 1 1 1 1 ...</a:t>
            </a:r>
          </a:p>
          <a:p>
            <a:r>
              <a:rPr lang="en-GB" b="1" dirty="0"/>
              <a:t>oa11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"S00090303" "S00090303" "S00090399" "S00091322" ...</a:t>
            </a:r>
          </a:p>
          <a:p>
            <a:r>
              <a:rPr lang="en-GB" b="1" dirty="0" err="1"/>
              <a:t>cty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laua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"S12000033" "S12000033" "S12000033" "S12000034" ...</a:t>
            </a:r>
          </a:p>
          <a:p>
            <a:r>
              <a:rPr lang="en-GB" b="1" dirty="0"/>
              <a:t>ward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"S13002484" "S13002484" "S13002484" "S13002505" ...</a:t>
            </a:r>
          </a:p>
          <a:p>
            <a:r>
              <a:rPr lang="en-GB" b="1" dirty="0" err="1"/>
              <a:t>hlthau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"S08000020" "S08000020" "S08000020" "S08000020" ...</a:t>
            </a:r>
          </a:p>
          <a:p>
            <a:r>
              <a:rPr lang="en-GB" b="1" dirty="0" err="1"/>
              <a:t>hro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ctry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"S92000003" "S92000003" "S92000003" "S92000003" ...</a:t>
            </a:r>
          </a:p>
          <a:p>
            <a:r>
              <a:rPr lang="en-GB" b="1" dirty="0" err="1"/>
              <a:t>gor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pcon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"S14000002" "S14000002" "S14000002" "S14000058" ...</a:t>
            </a:r>
          </a:p>
          <a:p>
            <a:r>
              <a:rPr lang="en-GB" b="1" dirty="0" err="1"/>
              <a:t>eer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"S15000001" "S15000001" "S15000001" "S15000001" ...</a:t>
            </a:r>
          </a:p>
          <a:p>
            <a:r>
              <a:rPr lang="en-GB" b="1" dirty="0" err="1"/>
              <a:t>teclec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"S09000001" "S09000001" "S09000001" "S09000001" ...</a:t>
            </a:r>
          </a:p>
          <a:p>
            <a:r>
              <a:rPr lang="en-GB" b="1" dirty="0" err="1"/>
              <a:t>ttwa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"S22000047" "S22000047" "S22000047" "S22000047" ...</a:t>
            </a:r>
          </a:p>
          <a:p>
            <a:r>
              <a:rPr lang="en-GB" b="1" dirty="0" err="1"/>
              <a:t>pct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nuts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"S31000935" "S31000935" "S31000934" "S31001005" ...</a:t>
            </a:r>
          </a:p>
          <a:p>
            <a:r>
              <a:rPr lang="en-GB" b="1" dirty="0"/>
              <a:t>park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"S01006514" "S01006514" "S01006514" "S01006853" ...</a:t>
            </a:r>
          </a:p>
          <a:p>
            <a:r>
              <a:rPr lang="en-GB" b="1" dirty="0"/>
              <a:t>msoa11</a:t>
            </a:r>
            <a:r>
              <a:rPr lang="en-GB" dirty="0"/>
              <a:t>  : </a:t>
            </a:r>
            <a:r>
              <a:rPr lang="en-GB" dirty="0" err="1"/>
              <a:t>chr</a:t>
            </a:r>
            <a:r>
              <a:rPr lang="en-GB" dirty="0"/>
              <a:t>  "S02001237" "S02001237" "S02001237" "S02001296" ...</a:t>
            </a:r>
          </a:p>
          <a:p>
            <a:r>
              <a:rPr lang="en-GB" b="1" dirty="0"/>
              <a:t>wz11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"S34002990" "S34002990" "S34003015" "S34003292" ...</a:t>
            </a:r>
          </a:p>
          <a:p>
            <a:r>
              <a:rPr lang="en-GB" b="1" dirty="0" err="1"/>
              <a:t>ccg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"S03000012" "S03000012" "S03000012" "S03000013" ...</a:t>
            </a:r>
          </a:p>
          <a:p>
            <a:r>
              <a:rPr lang="en-GB" b="1" dirty="0"/>
              <a:t>bua11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buasd11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ru11ind</a:t>
            </a:r>
            <a:r>
              <a:rPr lang="en-GB" dirty="0"/>
              <a:t> : </a:t>
            </a:r>
            <a:r>
              <a:rPr lang="en-GB" dirty="0" err="1"/>
              <a:t>chr</a:t>
            </a:r>
            <a:r>
              <a:rPr lang="en-GB" dirty="0"/>
              <a:t>  "3" "3" "3" "6" ...</a:t>
            </a:r>
          </a:p>
          <a:p>
            <a:r>
              <a:rPr lang="en-GB" b="1" dirty="0"/>
              <a:t>oac11</a:t>
            </a:r>
            <a:r>
              <a:rPr lang="en-GB" dirty="0"/>
              <a:t>   : </a:t>
            </a:r>
            <a:r>
              <a:rPr lang="en-GB" dirty="0" err="1"/>
              <a:t>chr</a:t>
            </a:r>
            <a:r>
              <a:rPr lang="en-GB" dirty="0"/>
              <a:t>  "1C3" "1C3" "6A1" "1A2" ...</a:t>
            </a:r>
          </a:p>
          <a:p>
            <a:r>
              <a:rPr lang="en-GB" b="1" dirty="0" err="1"/>
              <a:t>lat</a:t>
            </a:r>
            <a:r>
              <a:rPr lang="en-GB" dirty="0"/>
              <a:t>     : </a:t>
            </a:r>
            <a:r>
              <a:rPr lang="en-GB" dirty="0" err="1"/>
              <a:t>num</a:t>
            </a:r>
            <a:r>
              <a:rPr lang="en-GB" dirty="0"/>
              <a:t>  57.1 57.1 57.1 57.1 57.1 ...</a:t>
            </a:r>
          </a:p>
          <a:p>
            <a:r>
              <a:rPr lang="en-GB" b="1" dirty="0"/>
              <a:t>long</a:t>
            </a:r>
            <a:r>
              <a:rPr lang="en-GB" dirty="0"/>
              <a:t>    : </a:t>
            </a:r>
            <a:r>
              <a:rPr lang="en-GB" dirty="0" err="1"/>
              <a:t>num</a:t>
            </a:r>
            <a:r>
              <a:rPr lang="en-GB" dirty="0"/>
              <a:t>  -2.24 -2.25 -2.25 -2.26 -2.26 ...</a:t>
            </a:r>
          </a:p>
          <a:p>
            <a:r>
              <a:rPr lang="en-GB" b="1" dirty="0"/>
              <a:t>lep1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/>
              <a:t>lep2</a:t>
            </a:r>
            <a:r>
              <a:rPr lang="en-GB" dirty="0"/>
              <a:t>    : </a:t>
            </a:r>
            <a:r>
              <a:rPr lang="en-GB" dirty="0" err="1"/>
              <a:t>chr</a:t>
            </a:r>
            <a:r>
              <a:rPr lang="en-GB" dirty="0"/>
              <a:t>  "S99999999" "S99999999" "S99999999" "S99999999" ...</a:t>
            </a:r>
          </a:p>
          <a:p>
            <a:r>
              <a:rPr lang="en-GB" b="1" dirty="0" err="1"/>
              <a:t>pfa</a:t>
            </a:r>
            <a:r>
              <a:rPr lang="en-GB" dirty="0"/>
              <a:t>     : </a:t>
            </a:r>
            <a:r>
              <a:rPr lang="en-GB" dirty="0" err="1"/>
              <a:t>chr</a:t>
            </a:r>
            <a:r>
              <a:rPr lang="en-GB" dirty="0"/>
              <a:t>  "S23000009" "S23000009" "S23000009" "S23000009" ...</a:t>
            </a:r>
          </a:p>
          <a:p>
            <a:r>
              <a:rPr lang="en-GB" b="1" dirty="0" err="1"/>
              <a:t>imd</a:t>
            </a:r>
            <a:r>
              <a:rPr lang="en-GB" dirty="0"/>
              <a:t>     : int  6808 6808 6808 5503 6668 5272 6808 6668 6808 6808 ...</a:t>
            </a:r>
          </a:p>
        </p:txBody>
      </p:sp>
    </p:spTree>
    <p:extLst>
      <p:ext uri="{BB962C8B-B14F-4D97-AF65-F5344CB8AC3E}">
        <p14:creationId xmlns:p14="http://schemas.microsoft.com/office/powerpoint/2010/main" val="229816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DCE1-611A-4FF6-8B5B-105DA8E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linkage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1A48F-3263-4F1A-ADEE-BE1EF37B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Many other authorities have “spatial” data such as:</a:t>
            </a:r>
          </a:p>
          <a:p>
            <a:pPr lvl="1"/>
            <a:r>
              <a:rPr lang="en-GB" dirty="0"/>
              <a:t>Defra: Air pollution data</a:t>
            </a:r>
          </a:p>
          <a:p>
            <a:pPr lvl="1"/>
            <a:r>
              <a:rPr lang="en-GB" dirty="0"/>
              <a:t>Food Standards Agency: UK food hygiene rating data</a:t>
            </a:r>
          </a:p>
          <a:p>
            <a:pPr lvl="1"/>
            <a:r>
              <a:rPr lang="en-GB" dirty="0"/>
              <a:t>Data Police UK: Crime data (LSOA level)</a:t>
            </a:r>
          </a:p>
          <a:p>
            <a:pPr lvl="1"/>
            <a:r>
              <a:rPr lang="en-GB" dirty="0"/>
              <a:t>HM Land Registry: Every building transaction and price paid data</a:t>
            </a:r>
          </a:p>
          <a:p>
            <a:pPr lvl="1"/>
            <a:r>
              <a:rPr lang="en-GB" dirty="0"/>
              <a:t>Ministry of Housing, Communities &amp; Local Government: EPC data</a:t>
            </a:r>
          </a:p>
          <a:p>
            <a:pPr lvl="1"/>
            <a:r>
              <a:rPr lang="en-GB" dirty="0"/>
              <a:t>Historic England: Data on parks and historic buildings</a:t>
            </a:r>
          </a:p>
          <a:p>
            <a:pPr lvl="1"/>
            <a:r>
              <a:rPr lang="en-GB" dirty="0"/>
              <a:t>Department for Transport: </a:t>
            </a:r>
            <a:r>
              <a:rPr lang="fr-FR" dirty="0"/>
              <a:t>National Public Transport Access </a:t>
            </a:r>
            <a:r>
              <a:rPr lang="fr-FR" dirty="0" err="1"/>
              <a:t>Nodes</a:t>
            </a:r>
            <a:r>
              <a:rPr lang="fr-FR" dirty="0"/>
              <a:t> (</a:t>
            </a:r>
            <a:r>
              <a:rPr lang="fr-FR" dirty="0" err="1"/>
              <a:t>NaPTAN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etc.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71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CC79A-2E45-4F1B-96EB-2A054E01C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5C314-03BD-4D3B-98D1-D426EF7C8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Spatial Data Sources in the UK</a:t>
            </a:r>
          </a:p>
          <a:p>
            <a:pPr lvl="1"/>
            <a:r>
              <a:rPr lang="en-GB" dirty="0"/>
              <a:t>Where to find data</a:t>
            </a:r>
          </a:p>
          <a:p>
            <a:pPr lvl="1"/>
            <a:r>
              <a:rPr lang="en-GB" dirty="0"/>
              <a:t>What kind of data is there</a:t>
            </a:r>
          </a:p>
          <a:p>
            <a:pPr lvl="1"/>
            <a:r>
              <a:rPr lang="en-GB" dirty="0"/>
              <a:t>Data linkage</a:t>
            </a:r>
          </a:p>
          <a:p>
            <a:r>
              <a:rPr lang="en-GB" dirty="0"/>
              <a:t>Web-mapping</a:t>
            </a:r>
          </a:p>
          <a:p>
            <a:pPr lvl="1"/>
            <a:r>
              <a:rPr lang="en-GB" dirty="0"/>
              <a:t>Popular platforms</a:t>
            </a:r>
          </a:p>
          <a:p>
            <a:pPr lvl="1"/>
            <a:r>
              <a:rPr lang="en-GB" dirty="0"/>
              <a:t>Programming (i.e. R)</a:t>
            </a:r>
          </a:p>
          <a:p>
            <a:r>
              <a:rPr lang="en-GB" dirty="0"/>
              <a:t>Practical</a:t>
            </a:r>
          </a:p>
          <a:p>
            <a:pPr lvl="1"/>
            <a:r>
              <a:rPr lang="en-GB" dirty="0"/>
              <a:t>Introduction to Web-mapping in R</a:t>
            </a:r>
          </a:p>
          <a:p>
            <a:pPr lvl="1"/>
            <a:r>
              <a:rPr lang="en-GB" dirty="0"/>
              <a:t>Child Obesity at Reception</a:t>
            </a:r>
          </a:p>
          <a:p>
            <a:r>
              <a:rPr lang="en-GB" dirty="0"/>
              <a:t>Discussion - Questions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3405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ECA69-FA0E-4617-8636-236EC5018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 II: Web-mapping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00396-9BE7-44D6-A5EF-7AF07D9F5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that we know where to find spatial data, we can create interactive maps</a:t>
            </a:r>
          </a:p>
          <a:p>
            <a:r>
              <a:rPr lang="en-GB" dirty="0"/>
              <a:t>Several platforms, most popular are:</a:t>
            </a:r>
          </a:p>
          <a:p>
            <a:pPr lvl="1"/>
            <a:r>
              <a:rPr lang="en-GB" dirty="0"/>
              <a:t>CARTO (previously </a:t>
            </a:r>
            <a:r>
              <a:rPr lang="en-GB" dirty="0" err="1"/>
              <a:t>CartoDB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ArcGIS Online</a:t>
            </a:r>
          </a:p>
          <a:p>
            <a:pPr lvl="1"/>
            <a:r>
              <a:rPr lang="en-GB" dirty="0"/>
              <a:t>Programming (e.g. R, Python, JavaScript etc)</a:t>
            </a:r>
          </a:p>
        </p:txBody>
      </p:sp>
    </p:spTree>
    <p:extLst>
      <p:ext uri="{BB962C8B-B14F-4D97-AF65-F5344CB8AC3E}">
        <p14:creationId xmlns:p14="http://schemas.microsoft.com/office/powerpoint/2010/main" val="536695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C2F05A-9249-4005-9943-8DAEF22A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68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31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Carto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-  Not free (any more)</a:t>
            </a:r>
          </a:p>
          <a:p>
            <a:pPr marL="0" indent="0">
              <a:buNone/>
            </a:pPr>
            <a:r>
              <a:rPr lang="en-GB" dirty="0"/>
              <a:t>+ Can get an Educator Account</a:t>
            </a:r>
          </a:p>
          <a:p>
            <a:pPr lvl="1"/>
            <a:r>
              <a:rPr lang="en-GB" b="1" i="1" dirty="0"/>
              <a:t>Educator Accounts.</a:t>
            </a:r>
            <a:r>
              <a:rPr lang="en-GB" i="1" dirty="0"/>
              <a:t> Educators are also eligible for a free CARTO account. Simply create </a:t>
            </a:r>
            <a:r>
              <a:rPr lang="en-GB" i="1" dirty="0">
                <a:hlinkClick r:id="rId2"/>
              </a:rPr>
              <a:t>a trial CARTO Account</a:t>
            </a:r>
            <a:r>
              <a:rPr lang="en-GB" i="1" dirty="0"/>
              <a:t>, then request an Educator account by emailing </a:t>
            </a:r>
            <a:r>
              <a:rPr lang="en-GB" b="1" i="1" dirty="0"/>
              <a:t>partners@carto.com</a:t>
            </a:r>
            <a:r>
              <a:rPr lang="en-GB" i="1" dirty="0"/>
              <a:t>. We welcome educators from accredited institutions as well as bootcamps and similar training organizations.</a:t>
            </a:r>
          </a:p>
          <a:p>
            <a:pPr marL="0" indent="0">
              <a:buNone/>
            </a:pPr>
            <a:r>
              <a:rPr lang="en-GB" dirty="0"/>
              <a:t>+ Easy to use GUI</a:t>
            </a:r>
          </a:p>
          <a:p>
            <a:pPr marL="0" indent="0">
              <a:buNone/>
            </a:pPr>
            <a:r>
              <a:rPr lang="en-GB" dirty="0"/>
              <a:t>+ Can edit map with CSS, increasing functionality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Example maps:</a:t>
            </a:r>
          </a:p>
          <a:p>
            <a:pPr lvl="1"/>
            <a:r>
              <a:rPr lang="en-GB" dirty="0">
                <a:hlinkClick r:id="rId3"/>
              </a:rPr>
              <a:t>https://dblalex.carto.com/builder/4beddbf7-bcee-454a-a941-00d3120dc779/embed</a:t>
            </a:r>
            <a:r>
              <a:rPr lang="en-GB" dirty="0"/>
              <a:t> </a:t>
            </a:r>
          </a:p>
          <a:p>
            <a:pPr lvl="1"/>
            <a:r>
              <a:rPr lang="en-GB" dirty="0">
                <a:hlinkClick r:id="rId4"/>
              </a:rPr>
              <a:t>https://dblalex.carto.com/builder/7a8651b3-f407-4aa4-85a7-205d05565ec1/embed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217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AC8E26-AF06-4783-8C7E-B1FD041B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99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9F11BE-A361-446C-BCF9-4E97FB938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725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ArcGIS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+ Free</a:t>
            </a:r>
          </a:p>
          <a:p>
            <a:pPr marL="0" indent="0">
              <a:buNone/>
            </a:pPr>
            <a:r>
              <a:rPr lang="en-GB" dirty="0"/>
              <a:t>+ Easy to use</a:t>
            </a:r>
          </a:p>
          <a:p>
            <a:pPr>
              <a:buFontTx/>
              <a:buChar char="-"/>
            </a:pPr>
            <a:r>
              <a:rPr lang="en-GB" dirty="0"/>
              <a:t>Limited functionality</a:t>
            </a:r>
          </a:p>
          <a:p>
            <a:pPr>
              <a:buFontTx/>
              <a:buChar char="-"/>
            </a:pPr>
            <a:r>
              <a:rPr lang="en-GB" dirty="0"/>
              <a:t>Not exactly a </a:t>
            </a:r>
            <a:r>
              <a:rPr lang="en-GB" dirty="0" err="1"/>
              <a:t>webmap</a:t>
            </a:r>
            <a:r>
              <a:rPr lang="en-GB" dirty="0"/>
              <a:t>; can’t embed – but can share the map page</a:t>
            </a:r>
          </a:p>
          <a:p>
            <a:pPr marL="0" indent="0">
              <a:buNone/>
            </a:pPr>
            <a:r>
              <a:rPr lang="en-GB" dirty="0"/>
              <a:t>+ Can make “</a:t>
            </a:r>
            <a:r>
              <a:rPr lang="en-GB" i="1" dirty="0"/>
              <a:t>Map Journals</a:t>
            </a:r>
            <a:r>
              <a:rPr lang="en-GB" dirty="0"/>
              <a:t>”, i.e. online presentation with maps and other media.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Web Map Example: </a:t>
            </a:r>
            <a:r>
              <a:rPr lang="en-GB" dirty="0">
                <a:hlinkClick r:id="rId2"/>
              </a:rPr>
              <a:t>https://arcg.is/viabr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Map Journal Example: </a:t>
            </a:r>
            <a:r>
              <a:rPr lang="en-GB" dirty="0">
                <a:hlinkClick r:id="rId3"/>
              </a:rPr>
              <a:t>https://arcg.is/1v4eri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813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C5E8A3-E8B1-483E-9FE5-1F31F83FC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42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78DE6A-794D-493A-9FBB-9BE6EBBA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95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48B0-3AB3-4B95-BD26-CD2E5672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4348E-A895-4D1D-9D4F-4EC739323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Leaflet</a:t>
            </a:r>
            <a:r>
              <a:rPr lang="en-GB" dirty="0"/>
              <a:t> is one of the most popular open-source JavaScript libraries for interactive maps</a:t>
            </a:r>
          </a:p>
          <a:p>
            <a:r>
              <a:rPr lang="en-GB" dirty="0"/>
              <a:t>R has a leaflet library; needs however to run through a server or through GitHub with </a:t>
            </a:r>
            <a:r>
              <a:rPr lang="en-GB" dirty="0">
                <a:hlinkClick r:id="rId3"/>
              </a:rPr>
              <a:t>https://pages.github.com</a:t>
            </a:r>
            <a:endParaRPr lang="en-GB" dirty="0"/>
          </a:p>
          <a:p>
            <a:r>
              <a:rPr lang="en-GB" dirty="0"/>
              <a:t>Practical: </a:t>
            </a:r>
          </a:p>
          <a:p>
            <a:pPr lvl="1"/>
            <a:r>
              <a:rPr lang="en-GB" dirty="0" err="1"/>
              <a:t>RPubs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https://rpubs.com/dblalex/521112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GitHub </a:t>
            </a:r>
            <a:r>
              <a:rPr lang="en-GB" dirty="0" err="1"/>
              <a:t>Rmd</a:t>
            </a:r>
            <a:r>
              <a:rPr lang="en-GB" dirty="0"/>
              <a:t> file: </a:t>
            </a:r>
            <a:r>
              <a:rPr lang="en-GB" dirty="0">
                <a:hlinkClick r:id="rId5"/>
              </a:rPr>
              <a:t>https://github.com/alalexiou/HDR-UK_Webmapping_in_R/blob/master/HDRUK_Practical_Webmapping.Rmd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83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DA65-B83A-458D-88C9-52528280B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B2A16-79B5-4281-BF35-08E157B7D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Thanks for your time!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Presentation:</a:t>
            </a:r>
          </a:p>
          <a:p>
            <a:pPr lvl="1"/>
            <a:r>
              <a:rPr lang="en-GB" dirty="0">
                <a:hlinkClick r:id="rId2"/>
              </a:rPr>
              <a:t>https://github.com/alalexiou/HDR-UK_Webmapping_in_R/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04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BBB09-9B0A-4EC3-A48A-811F0C4A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(Open) Spatial Data Sources in the UK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86624-86D9-43A8-B4A4-D7CBC3A08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Ordnance Survey</a:t>
            </a:r>
          </a:p>
          <a:p>
            <a:pPr lvl="1"/>
            <a:r>
              <a:rPr lang="en-GB" dirty="0"/>
              <a:t>The national mapping agency for Great Britain</a:t>
            </a:r>
          </a:p>
          <a:p>
            <a:r>
              <a:rPr lang="en-GB" dirty="0"/>
              <a:t>OpenStreetMap.org</a:t>
            </a:r>
          </a:p>
          <a:p>
            <a:pPr lvl="1"/>
            <a:r>
              <a:rPr lang="en-GB" dirty="0"/>
              <a:t>Crowdsourced free “Google Maps”</a:t>
            </a:r>
          </a:p>
          <a:p>
            <a:r>
              <a:rPr lang="en-GB" dirty="0"/>
              <a:t>Open Geography Portal (ONS)</a:t>
            </a:r>
          </a:p>
          <a:p>
            <a:r>
              <a:rPr lang="en-GB" dirty="0"/>
              <a:t>UK Data Service</a:t>
            </a:r>
          </a:p>
          <a:p>
            <a:r>
              <a:rPr lang="en-GB" dirty="0" err="1"/>
              <a:t>Digimap</a:t>
            </a:r>
            <a:r>
              <a:rPr lang="en-GB" dirty="0"/>
              <a:t> – Edina (University of Edinburgh)</a:t>
            </a:r>
          </a:p>
          <a:p>
            <a:r>
              <a:rPr lang="en-GB" dirty="0"/>
              <a:t>Consumer Data Research Centre (CDRC)</a:t>
            </a:r>
          </a:p>
          <a:p>
            <a:r>
              <a:rPr lang="en-GB" dirty="0"/>
              <a:t>Other Government data (for linkage)</a:t>
            </a:r>
          </a:p>
          <a:p>
            <a:pPr lvl="1"/>
            <a:r>
              <a:rPr lang="en-GB" dirty="0"/>
              <a:t>ONS, NRS, etc. </a:t>
            </a:r>
          </a:p>
          <a:p>
            <a:pPr lvl="1"/>
            <a:r>
              <a:rPr lang="en-GB" dirty="0"/>
              <a:t>Local Authorities</a:t>
            </a:r>
          </a:p>
          <a:p>
            <a:pPr lvl="1"/>
            <a:r>
              <a:rPr lang="en-GB" dirty="0"/>
              <a:t>NHS Digital </a:t>
            </a:r>
          </a:p>
          <a:p>
            <a:pPr lvl="1"/>
            <a:r>
              <a:rPr lang="en-GB" dirty="0"/>
              <a:t>Sector-specific data, e.g. Defra, HM Land Registry, MHCL, Ofcom, Historic England, etc.</a:t>
            </a:r>
          </a:p>
        </p:txBody>
      </p:sp>
    </p:spTree>
    <p:extLst>
      <p:ext uri="{BB962C8B-B14F-4D97-AF65-F5344CB8AC3E}">
        <p14:creationId xmlns:p14="http://schemas.microsoft.com/office/powerpoint/2010/main" val="3074643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84D4FC9-597D-49B9-B978-B5AB0F3B7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Many products</a:t>
            </a:r>
          </a:p>
          <a:p>
            <a:r>
              <a:rPr lang="en-GB" sz="1800" dirty="0"/>
              <a:t>Some are free to use </a:t>
            </a:r>
          </a:p>
          <a:p>
            <a:pPr lvl="1"/>
            <a:r>
              <a:rPr lang="en-GB" sz="1800" dirty="0"/>
              <a:t>OS Open Map Local</a:t>
            </a:r>
          </a:p>
          <a:p>
            <a:r>
              <a:rPr lang="en-GB" sz="1800" dirty="0"/>
              <a:t>Some are paid for</a:t>
            </a:r>
          </a:p>
          <a:p>
            <a:pPr lvl="1"/>
            <a:r>
              <a:rPr lang="en-GB" sz="1800" dirty="0"/>
              <a:t>may be supplied free for academic use (e.g. OS </a:t>
            </a:r>
            <a:r>
              <a:rPr lang="en-GB" sz="1800" dirty="0" err="1"/>
              <a:t>MasterMap</a:t>
            </a:r>
            <a:r>
              <a:rPr lang="en-GB" sz="1800" dirty="0"/>
              <a:t>)</a:t>
            </a:r>
          </a:p>
        </p:txBody>
      </p:sp>
      <p:pic>
        <p:nvPicPr>
          <p:cNvPr id="21" name="Content Placeholder 10" descr="A close up of a map&#10;&#10;Description automatically generated">
            <a:extLst>
              <a:ext uri="{FF2B5EF4-FFF2-40B4-BE49-F238E27FC236}">
                <a16:creationId xmlns:a16="http://schemas.microsoft.com/office/drawing/2014/main" id="{DC00F8BC-EC03-47C1-8BCC-803E85619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 r="3230"/>
          <a:stretch/>
        </p:blipFill>
        <p:spPr>
          <a:xfrm>
            <a:off x="4315967" y="645982"/>
            <a:ext cx="7410893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6015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B5291DA-DAB8-4078-8989-BD2AFE59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/>
              <a:t>Ordnance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6222BE-A494-4CA7-83D2-DBF9AD013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/>
              <a:t>Link to open products:</a:t>
            </a:r>
          </a:p>
          <a:p>
            <a:pPr lvl="1"/>
            <a:r>
              <a:rPr lang="en-GB" sz="1800">
                <a:hlinkClick r:id="rId2"/>
              </a:rPr>
              <a:t>https://www.ordnancesurvey.co.uk/opendatadownload/products.html</a:t>
            </a:r>
            <a:r>
              <a:rPr lang="en-GB" sz="1800"/>
              <a:t> </a:t>
            </a:r>
            <a:endParaRPr lang="en-GB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FD6D6B-27BA-4999-9AE8-1137232B9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" t="2154" r="19502" b="3606"/>
          <a:stretch/>
        </p:blipFill>
        <p:spPr>
          <a:xfrm>
            <a:off x="5090160" y="462280"/>
            <a:ext cx="6583681" cy="593344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866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A04B0-84A9-421D-99FE-84B6612C8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288" y="495263"/>
            <a:ext cx="6948732" cy="580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31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2A15-9FA0-4656-8DF2-92A4DD7F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dirty="0" err="1"/>
              <a:t>Digimap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4C85-3AB6-4981-A12B-81C65A97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Variety of spatial data available for download with registering through academic/educational institution.</a:t>
            </a:r>
          </a:p>
          <a:p>
            <a:r>
              <a:rPr lang="en-GB" sz="1800" dirty="0">
                <a:hlinkClick r:id="rId2"/>
              </a:rPr>
              <a:t>https://digimap.edina.ac.uk/</a:t>
            </a:r>
            <a:r>
              <a:rPr lang="en-GB" sz="1800" dirty="0"/>
              <a:t> </a:t>
            </a:r>
          </a:p>
          <a:p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7AB91-C40C-4205-ACCF-29735897E5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411" b="-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00233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85C25-53A5-45C5-9DE1-1AF1C12E6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4100"/>
              <a:t>OpenStreetMap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1C3D3-ABA8-4319-A9F8-36AF01DF9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Free to download globally</a:t>
            </a:r>
          </a:p>
          <a:p>
            <a:pPr lvl="1"/>
            <a:r>
              <a:rPr lang="en-GB" sz="1800" dirty="0"/>
              <a:t>Bulk downloads</a:t>
            </a:r>
          </a:p>
          <a:p>
            <a:pPr lvl="1"/>
            <a:r>
              <a:rPr lang="en-GB" sz="1800" dirty="0"/>
              <a:t>Tags helps identify features</a:t>
            </a:r>
          </a:p>
          <a:p>
            <a:pPr lvl="1"/>
            <a:r>
              <a:rPr lang="en-GB" sz="1800" dirty="0"/>
              <a:t>Accuracy is uncertain</a:t>
            </a:r>
          </a:p>
          <a:p>
            <a:r>
              <a:rPr lang="en-GB" sz="1800" dirty="0">
                <a:hlinkClick r:id="rId2"/>
              </a:rPr>
              <a:t>https://www.openstreetmap.org/</a:t>
            </a:r>
            <a:r>
              <a:rPr lang="en-GB" sz="1800" dirty="0"/>
              <a:t> </a:t>
            </a:r>
          </a:p>
          <a:p>
            <a:pPr lvl="1"/>
            <a:endParaRPr lang="en-GB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05D14-BD46-4A0C-8B37-AC69707B0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" r="12109" b="2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1114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222-56A8-45BD-9600-DD1C8CFE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GB" sz="3700"/>
              <a:t>Open Geography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C116A-E959-457F-AC70-C01EC8A3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r>
              <a:rPr lang="en-GB" sz="1800" dirty="0"/>
              <a:t>ONS official geography-related data platform</a:t>
            </a:r>
          </a:p>
          <a:p>
            <a:r>
              <a:rPr lang="en-GB" sz="1800" dirty="0"/>
              <a:t>Spatial data, boundaries, look-up tables and more</a:t>
            </a:r>
          </a:p>
          <a:p>
            <a:r>
              <a:rPr lang="en-GB" sz="1800" dirty="0"/>
              <a:t>Explore data on the spot</a:t>
            </a:r>
          </a:p>
          <a:p>
            <a:r>
              <a:rPr lang="en-GB" sz="1800" dirty="0"/>
              <a:t>Offers many data formats, including APIs</a:t>
            </a:r>
          </a:p>
          <a:p>
            <a:r>
              <a:rPr lang="en-GB" sz="1800" dirty="0"/>
              <a:t>Links are dynamic</a:t>
            </a:r>
          </a:p>
          <a:p>
            <a:r>
              <a:rPr lang="en-GB" sz="1800" dirty="0">
                <a:hlinkClick r:id="rId2"/>
              </a:rPr>
              <a:t>http://geoportal.statistics.gov.uk/</a:t>
            </a:r>
            <a:r>
              <a:rPr lang="en-GB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1A11C-F8E7-489E-9315-899ABF1CC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" t="-11424" r="22107" b="-11424"/>
          <a:stretch/>
        </p:blipFill>
        <p:spPr>
          <a:xfrm>
            <a:off x="4636008" y="640082"/>
            <a:ext cx="7403592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049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1681</Words>
  <Application>Microsoft Office PowerPoint</Application>
  <PresentationFormat>Widescreen</PresentationFormat>
  <Paragraphs>200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HDR – UK Summer School  Discussion Meetings  Introduction to Spatial Data Sources and Web Mapping</vt:lpstr>
      <vt:lpstr>Topics</vt:lpstr>
      <vt:lpstr>(Open) Spatial Data Sources in the UK</vt:lpstr>
      <vt:lpstr>Ordnance Survey</vt:lpstr>
      <vt:lpstr>Ordnance Survey</vt:lpstr>
      <vt:lpstr>Digimap</vt:lpstr>
      <vt:lpstr>Digimap</vt:lpstr>
      <vt:lpstr>OpenStreetMap</vt:lpstr>
      <vt:lpstr>Open Geography Portal</vt:lpstr>
      <vt:lpstr>Open Geography Portal</vt:lpstr>
      <vt:lpstr>UK Data Service</vt:lpstr>
      <vt:lpstr>CDRC</vt:lpstr>
      <vt:lpstr>CDRC</vt:lpstr>
      <vt:lpstr>Data linkage</vt:lpstr>
      <vt:lpstr>PowerPoint Presentation</vt:lpstr>
      <vt:lpstr>Data linkage</vt:lpstr>
      <vt:lpstr>NSPL &amp; ONSPD</vt:lpstr>
      <vt:lpstr>NSPL &amp; ONSPD</vt:lpstr>
      <vt:lpstr>Data linkage</vt:lpstr>
      <vt:lpstr>Part II: Web-mapping</vt:lpstr>
      <vt:lpstr>PowerPoint Presentation</vt:lpstr>
      <vt:lpstr>Carto</vt:lpstr>
      <vt:lpstr>PowerPoint Presentation</vt:lpstr>
      <vt:lpstr>PowerPoint Presentation</vt:lpstr>
      <vt:lpstr>ArcGIS Online</vt:lpstr>
      <vt:lpstr>PowerPoint Presentation</vt:lpstr>
      <vt:lpstr>PowerPoint Presentation</vt:lpstr>
      <vt:lpstr>Programming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HDR – UK Summer School  Discussion Meetings  Introduction to Spatial Data Sources and Web Mapping</dc:title>
  <dc:creator>Alexiou, Alexandros</dc:creator>
  <cp:lastModifiedBy>Alexiou, Alexandros</cp:lastModifiedBy>
  <cp:revision>29</cp:revision>
  <dcterms:created xsi:type="dcterms:W3CDTF">2019-08-20T17:16:25Z</dcterms:created>
  <dcterms:modified xsi:type="dcterms:W3CDTF">2019-08-21T00:11:21Z</dcterms:modified>
</cp:coreProperties>
</file>